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8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7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95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2737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92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83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96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66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6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2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6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5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31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6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562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12BF1-A462-40D9-A539-AF9F4A71E76E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EF038-5C78-4EAC-82B9-6665BEA7EE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83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49D6-5E7A-4A5A-A6B5-DF3F80570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173" y="2780881"/>
            <a:ext cx="10975759" cy="39175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“Designing And Simulating Rover Through SOLIDWORKS”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75494-33B1-4247-8F11-BF72E5C0F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619" y="3812958"/>
            <a:ext cx="3021367" cy="12593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By:-                                          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Piyush Saxena (17/208)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Samarth Mittal (17/213)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FF227-256C-4A42-9C35-6515BBA2D85E}"/>
              </a:ext>
            </a:extLst>
          </p:cNvPr>
          <p:cNvSpPr txBox="1"/>
          <p:nvPr/>
        </p:nvSpPr>
        <p:spPr>
          <a:xfrm>
            <a:off x="1518081" y="690186"/>
            <a:ext cx="872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895" marR="302895" algn="ctr">
              <a:spcBef>
                <a:spcPts val="315"/>
              </a:spcBef>
              <a:spcAft>
                <a:spcPts val="0"/>
              </a:spcAft>
            </a:pPr>
            <a:r>
              <a:rPr lang="en-US" sz="1800" b="1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UNIVERSITY COLLEGE OF ENGINEERING</a:t>
            </a:r>
            <a:endParaRPr lang="en-US" sz="18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2895" marR="302260" algn="ctr">
              <a:spcBef>
                <a:spcPts val="5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Rajasthan Technical University, Kota</a:t>
            </a:r>
            <a:endParaRPr lang="en-US" sz="18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27638-1F12-4F0B-B660-786EAD4299EB}"/>
              </a:ext>
            </a:extLst>
          </p:cNvPr>
          <p:cNvSpPr txBox="1"/>
          <p:nvPr/>
        </p:nvSpPr>
        <p:spPr>
          <a:xfrm>
            <a:off x="3721222" y="2184949"/>
            <a:ext cx="47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Major Project Presentation 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11533-D0A9-44C0-B8A0-125EBA75FA95}"/>
              </a:ext>
            </a:extLst>
          </p:cNvPr>
          <p:cNvSpPr txBox="1"/>
          <p:nvPr/>
        </p:nvSpPr>
        <p:spPr>
          <a:xfrm>
            <a:off x="4005307" y="3768569"/>
            <a:ext cx="4030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of:-</a:t>
            </a:r>
          </a:p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Mohd. Shahid</a:t>
            </a:r>
          </a:p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Aeronautical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BFCE4-6A54-4564-A75D-3AC55FE0B880}"/>
              </a:ext>
            </a:extLst>
          </p:cNvPr>
          <p:cNvSpPr txBox="1"/>
          <p:nvPr/>
        </p:nvSpPr>
        <p:spPr>
          <a:xfrm>
            <a:off x="7981023" y="3748914"/>
            <a:ext cx="3852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to:-</a:t>
            </a:r>
          </a:p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Anshul Khandelwal </a:t>
            </a:r>
          </a:p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Aeronautical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162979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BCA502-47E2-4FEC-B2AA-6CB3EAE593A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5" t="25300" r="26037" b="19316"/>
          <a:stretch/>
        </p:blipFill>
        <p:spPr bwMode="auto">
          <a:xfrm>
            <a:off x="7066982" y="941446"/>
            <a:ext cx="2826385" cy="1683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DDDBC-4681-493A-B20C-04D79930445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 r="8925"/>
          <a:stretch/>
        </p:blipFill>
        <p:spPr bwMode="auto">
          <a:xfrm>
            <a:off x="7066982" y="3429000"/>
            <a:ext cx="2826384" cy="1690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7D8C9-FC71-40DC-8A69-78F1E2FC9B5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62" y="1898192"/>
            <a:ext cx="3835400" cy="2780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2155E0-2AF2-4A2E-9DA3-EE60312C3847}"/>
              </a:ext>
            </a:extLst>
          </p:cNvPr>
          <p:cNvSpPr txBox="1"/>
          <p:nvPr/>
        </p:nvSpPr>
        <p:spPr>
          <a:xfrm>
            <a:off x="2574909" y="4776187"/>
            <a:ext cx="15176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Figure-15 Ball-End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45B9E-1187-45DA-A3CF-4CCA1174673B}"/>
              </a:ext>
            </a:extLst>
          </p:cNvPr>
          <p:cNvSpPr txBox="1"/>
          <p:nvPr/>
        </p:nvSpPr>
        <p:spPr>
          <a:xfrm>
            <a:off x="7891630" y="2645760"/>
            <a:ext cx="4003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Figure-16 Bolt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B6B59-7871-4528-A4D3-29FF80D6D2C3}"/>
              </a:ext>
            </a:extLst>
          </p:cNvPr>
          <p:cNvSpPr txBox="1"/>
          <p:nvPr/>
        </p:nvSpPr>
        <p:spPr>
          <a:xfrm>
            <a:off x="8016892" y="5199269"/>
            <a:ext cx="1082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Figure-17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</a:t>
            </a: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A9C693-D9E1-41C2-AC60-22CCBC29536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"/>
          <a:stretch/>
        </p:blipFill>
        <p:spPr>
          <a:xfrm>
            <a:off x="3773009" y="1913136"/>
            <a:ext cx="8052046" cy="259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578F6-6CC3-4CF8-A981-A466E026B3CD}"/>
              </a:ext>
            </a:extLst>
          </p:cNvPr>
          <p:cNvSpPr txBox="1"/>
          <p:nvPr/>
        </p:nvSpPr>
        <p:spPr>
          <a:xfrm>
            <a:off x="346228" y="1642369"/>
            <a:ext cx="34267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= 2400 mm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  = 225 mm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0A1EF-9B2F-479C-9BCB-A0B5EC266ADA}"/>
              </a:ext>
            </a:extLst>
          </p:cNvPr>
          <p:cNvSpPr txBox="1"/>
          <p:nvPr/>
        </p:nvSpPr>
        <p:spPr>
          <a:xfrm>
            <a:off x="6944557" y="4625266"/>
            <a:ext cx="1817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Figure-18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Track</a:t>
            </a: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01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9D37-7A9B-42DE-AA6F-33621D0C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2672"/>
            <a:ext cx="10820400" cy="48160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 of Component Used: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8D7170-4B1F-4011-9A3E-8DB8B9FC3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269858"/>
              </p:ext>
            </p:extLst>
          </p:nvPr>
        </p:nvGraphicFramePr>
        <p:xfrm>
          <a:off x="1482571" y="2246624"/>
          <a:ext cx="8588652" cy="2955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4326">
                  <a:extLst>
                    <a:ext uri="{9D8B030D-6E8A-4147-A177-3AD203B41FA5}">
                      <a16:colId xmlns:a16="http://schemas.microsoft.com/office/drawing/2014/main" val="1666959909"/>
                    </a:ext>
                  </a:extLst>
                </a:gridCol>
                <a:gridCol w="4294326">
                  <a:extLst>
                    <a:ext uri="{9D8B030D-6E8A-4147-A177-3AD203B41FA5}">
                      <a16:colId xmlns:a16="http://schemas.microsoft.com/office/drawing/2014/main" val="1736695690"/>
                    </a:ext>
                  </a:extLst>
                </a:gridCol>
              </a:tblGrid>
              <a:tr h="369461">
                <a:tc>
                  <a:txBody>
                    <a:bodyPr/>
                    <a:lstStyle/>
                    <a:p>
                      <a:r>
                        <a:rPr lang="en-US" dirty="0"/>
                        <a:t>                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582"/>
                  </a:ext>
                </a:extLst>
              </a:tr>
              <a:tr h="369461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Wheel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66368"/>
                  </a:ext>
                </a:extLst>
              </a:tr>
              <a:tr h="369461">
                <a:tc>
                  <a:txBody>
                    <a:bodyPr/>
                    <a:lstStyle/>
                    <a:p>
                      <a:r>
                        <a:rPr lang="en-US" dirty="0"/>
                        <a:t>              Rocker and Bogie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2(each)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762249"/>
                  </a:ext>
                </a:extLst>
              </a:tr>
              <a:tr h="369461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Tie-Rod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657919"/>
                  </a:ext>
                </a:extLst>
              </a:tr>
              <a:tr h="369461">
                <a:tc>
                  <a:txBody>
                    <a:bodyPr/>
                    <a:lstStyle/>
                    <a:p>
                      <a:r>
                        <a:rPr lang="en-US" dirty="0"/>
                        <a:t>  Motor, Mounting Bracket and Shaft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6(each)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1308"/>
                  </a:ext>
                </a:extLst>
              </a:tr>
              <a:tr h="369461">
                <a:tc>
                  <a:txBody>
                    <a:bodyPr/>
                    <a:lstStyle/>
                    <a:p>
                      <a:r>
                        <a:rPr lang="en-US" dirty="0"/>
                        <a:t>       Platform and Planform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1(each)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513664"/>
                  </a:ext>
                </a:extLst>
              </a:tr>
              <a:tr h="369461">
                <a:tc>
                  <a:txBody>
                    <a:bodyPr/>
                    <a:lstStyle/>
                    <a:p>
                      <a:r>
                        <a:rPr lang="en-US" dirty="0"/>
                        <a:t>          Electronic and Battery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03691"/>
                  </a:ext>
                </a:extLst>
              </a:tr>
              <a:tr h="369461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Ball-End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022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63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2A90-DE01-425E-95AE-7BE519C6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110" y="639315"/>
            <a:ext cx="3355759" cy="129302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5D8E7-F9F3-4EF6-A38B-FC9E84E6E8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92" y="2434374"/>
            <a:ext cx="4892040" cy="275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C10706-B1C3-45A9-8BE1-9D06EDCCE5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48" y="1811044"/>
            <a:ext cx="4785360" cy="3373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AE7C6-47CB-42E9-978B-08C0EE0345A8}"/>
              </a:ext>
            </a:extLst>
          </p:cNvPr>
          <p:cNvSpPr txBox="1"/>
          <p:nvPr/>
        </p:nvSpPr>
        <p:spPr>
          <a:xfrm>
            <a:off x="1990818" y="5436120"/>
            <a:ext cx="3318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Figure-19 Nut-Bolt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F351D-C13C-480D-8BEB-3DC57C110A21}"/>
              </a:ext>
            </a:extLst>
          </p:cNvPr>
          <p:cNvSpPr txBox="1"/>
          <p:nvPr/>
        </p:nvSpPr>
        <p:spPr>
          <a:xfrm>
            <a:off x="7965489" y="5436120"/>
            <a:ext cx="32114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Figure-20 Motor Assembly</a:t>
            </a:r>
          </a:p>
        </p:txBody>
      </p:sp>
    </p:spTree>
    <p:extLst>
      <p:ext uri="{BB962C8B-B14F-4D97-AF65-F5344CB8AC3E}">
        <p14:creationId xmlns:p14="http://schemas.microsoft.com/office/powerpoint/2010/main" val="349993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F2B70B-3389-4BE5-BE73-337258E8BBB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" b="7530"/>
          <a:stretch/>
        </p:blipFill>
        <p:spPr bwMode="auto">
          <a:xfrm>
            <a:off x="404353" y="1455420"/>
            <a:ext cx="3741519" cy="3947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23CA1-1C73-4897-9BF8-68EADEFEAD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15" y="1455420"/>
            <a:ext cx="3254209" cy="3947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3D3E0-2E49-4DFC-8A5D-DEEDDFA8CF0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192" y="1455420"/>
            <a:ext cx="4043680" cy="3947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730DDD-0077-4873-845B-2CABE02F57BA}"/>
              </a:ext>
            </a:extLst>
          </p:cNvPr>
          <p:cNvSpPr txBox="1"/>
          <p:nvPr/>
        </p:nvSpPr>
        <p:spPr>
          <a:xfrm>
            <a:off x="1299704" y="5519236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Figure-21 Planform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619B7-827D-4B78-922E-1A2B0FADBA6F}"/>
              </a:ext>
            </a:extLst>
          </p:cNvPr>
          <p:cNvSpPr txBox="1"/>
          <p:nvPr/>
        </p:nvSpPr>
        <p:spPr>
          <a:xfrm>
            <a:off x="5195572" y="5519236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Figure-22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Tie-Rod Assembly</a:t>
            </a: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2FC88-1F74-41BC-8368-79AB4653A523}"/>
              </a:ext>
            </a:extLst>
          </p:cNvPr>
          <p:cNvSpPr txBox="1"/>
          <p:nvPr/>
        </p:nvSpPr>
        <p:spPr>
          <a:xfrm>
            <a:off x="8750284" y="5497208"/>
            <a:ext cx="3374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Figure-23 Rocker-Bogie Assembly</a:t>
            </a:r>
          </a:p>
        </p:txBody>
      </p:sp>
    </p:spTree>
    <p:extLst>
      <p:ext uri="{BB962C8B-B14F-4D97-AF65-F5344CB8AC3E}">
        <p14:creationId xmlns:p14="http://schemas.microsoft.com/office/powerpoint/2010/main" val="399407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A56FAA-FBDD-43E9-98B3-D2F109D799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80" y="1169987"/>
            <a:ext cx="6967150" cy="4518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304A2C-3BF9-4DA5-9EE3-55F17B82F2BD}"/>
              </a:ext>
            </a:extLst>
          </p:cNvPr>
          <p:cNvSpPr txBox="1"/>
          <p:nvPr/>
        </p:nvSpPr>
        <p:spPr>
          <a:xfrm>
            <a:off x="4840550" y="5805997"/>
            <a:ext cx="2954044" cy="28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Figure-24 Final-Rover Assembly </a:t>
            </a:r>
          </a:p>
        </p:txBody>
      </p:sp>
    </p:spTree>
    <p:extLst>
      <p:ext uri="{BB962C8B-B14F-4D97-AF65-F5344CB8AC3E}">
        <p14:creationId xmlns:p14="http://schemas.microsoft.com/office/powerpoint/2010/main" val="2812356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E21-8946-46A8-B433-F74EB17F0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4348579" cy="129302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B201E-2FD5-45A9-B366-31914A4078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565" y="2361830"/>
            <a:ext cx="6232525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3A5D1-0D69-4FC1-8F1C-0712BE463461}"/>
              </a:ext>
            </a:extLst>
          </p:cNvPr>
          <p:cNvSpPr txBox="1"/>
          <p:nvPr/>
        </p:nvSpPr>
        <p:spPr>
          <a:xfrm>
            <a:off x="559293" y="1953087"/>
            <a:ext cx="43485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used: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 = 3.721 m/s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= 10 mm/s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Coefficient of kinetic friction = 0.5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Coefficient of static friction   = 0.7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F4915-BF4E-47AA-BE66-7ACE3FDFBD07}"/>
              </a:ext>
            </a:extLst>
          </p:cNvPr>
          <p:cNvSpPr txBox="1"/>
          <p:nvPr/>
        </p:nvSpPr>
        <p:spPr>
          <a:xfrm>
            <a:off x="7393620" y="5092408"/>
            <a:ext cx="2549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Figure-25 Rover-Track Setup</a:t>
            </a:r>
          </a:p>
        </p:txBody>
      </p:sp>
    </p:spTree>
    <p:extLst>
      <p:ext uri="{BB962C8B-B14F-4D97-AF65-F5344CB8AC3E}">
        <p14:creationId xmlns:p14="http://schemas.microsoft.com/office/powerpoint/2010/main" val="22144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ssault Systemes SolidWorks 2019 and above 2021.06.28 - 00.59.19.03">
            <a:hlinkClick r:id="" action="ppaction://media"/>
            <a:extLst>
              <a:ext uri="{FF2B5EF4-FFF2-40B4-BE49-F238E27FC236}">
                <a16:creationId xmlns:a16="http://schemas.microsoft.com/office/drawing/2014/main" id="{A5389667-229E-4ED5-AE79-324BF053E0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5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AD7F-1C01-4F4B-B978-F3FF3009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802" y="817639"/>
            <a:ext cx="5085425" cy="129302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EE6FE-77C0-4285-B720-63266B376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82066"/>
            <a:ext cx="10820400" cy="4238965"/>
          </a:xfrm>
        </p:spPr>
        <p:txBody>
          <a:bodyPr>
            <a:normAutofit lnSpcReduction="10000"/>
          </a:bodyPr>
          <a:lstStyle/>
          <a:p>
            <a:pPr marL="0" marR="301625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shows how the rover with a rocker-bogie system works on different surfaces. This rover has a  </a:t>
            </a:r>
          </a:p>
          <a:p>
            <a:pPr marL="0" marR="301625" indent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larger wheel as compared to obstacles; it can easily operate over most of the Martian rocks. </a:t>
            </a:r>
          </a:p>
          <a:p>
            <a:pPr marL="0" marR="301625" indent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301625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design gives an increase in the stability margin and proved valuable and profitable contrasting with the </a:t>
            </a:r>
          </a:p>
          <a:p>
            <a:pPr marL="0" marR="301625" indent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3D model simulations done in "SOLIDWORKS". </a:t>
            </a:r>
          </a:p>
          <a:p>
            <a:pPr marL="0" marR="301625" indent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301625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future, if the system is installed in heavy vehicles and conventional off-road vehicles, it will decrease  </a:t>
            </a:r>
          </a:p>
          <a:p>
            <a:pPr marL="0" marR="301625" indent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complexity as well as power requirements. Further, development in this design will enable this mechanism</a:t>
            </a:r>
          </a:p>
          <a:p>
            <a:pPr marL="0" marR="301625" indent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be used for defense operation, act as a spy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5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FED5-40A3-45C7-8864-638B2EFC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765" y="764373"/>
            <a:ext cx="3870664" cy="129302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36CE9-077E-4A02-93A5-CD9927F32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4412"/>
            <a:ext cx="10820400" cy="4696288"/>
          </a:xfrm>
        </p:spPr>
        <p:txBody>
          <a:bodyPr>
            <a:normAutofit/>
          </a:bodyPr>
          <a:lstStyle/>
          <a:p>
            <a:pPr marL="0" marR="301625" indent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P.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Panigrahi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Barik, Rajneesh R. &amp; R. K.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Sahu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“Introduction of Mechanical Gear Type Steering Mechanism to Rocker Bogie”, Imperial Journal of Interdisciplinary Research (IJIR) Vol-2, Issue-5, ISSN: 2454-1362,2016. </a:t>
            </a:r>
          </a:p>
          <a:p>
            <a:pPr marL="0" marR="301625" indent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A.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Bhole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H.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Turlapati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Raja Shekhar V. S, J. Dixit, S. V. Shah, Madhava Krishna K, “Design of a Robust Stair Climbing Compliant Modular Robot to Tackle Overhang on Stairs” arXiv:1607.03077v1 [cs. RO], 11 Jul 2016.  </a:t>
            </a:r>
          </a:p>
          <a:p>
            <a:pPr marL="0" marR="301625" indent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M. D.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Manik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S. Chauhan, S. Chakraborty, V. R. Tiwari, “Experimental Analysis of climbing stairs with the rocker-bogie mechanism”, Vol-2 Issue-2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P.No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957-960IJARIIE-ISSN(O)-2395- 4396, 2016. </a:t>
            </a:r>
          </a:p>
          <a:p>
            <a:pPr marL="0" marR="301625" indent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B. D. Harrington and C. Voorhees, “The Challenges of Designing the Rocker-Bogie Suspension for the Mars Exploration Rover”, Proceedings of the 37th Aerospace Mechanisms Symposium, Johnson Space Center, page No. 185-1985, May 19-21, 2004. </a:t>
            </a:r>
          </a:p>
          <a:p>
            <a:pPr marL="0" marR="301625" indent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Y. L.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Maske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V. Patil, S. Deshmukh, “Modeling and MBD simulation of stairclimbing robot with rocker-bogie Mechanism”, International Journal of Innovative Research in Technology, 101743, Volume 1 Issue 12, Page no. 267-273, ISSN: 2349-6002, 2015.</a:t>
            </a:r>
          </a:p>
          <a:p>
            <a:pPr marL="0" marR="301625" indent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[6] N. Yadav, B. Bhardwaj, S. Bhardwaj, “Design analysis of Rocker Bogie Suspension System and Access the possibility to implement in Front Loading Vehicles”, IOSR Journal of Mechanical and Civil Engineering, e-ISSN: 2278-1684,p-ISSN: 2320-334X, Volume 12, Issue 3 Ver. III, PP 64-67, May - Jun. 2015.</a:t>
            </a:r>
          </a:p>
          <a:p>
            <a:pPr marL="0" marR="301625" indent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en-US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"Rover Wheels". Mars Exploration Rovers: Mission. NASA. Retrieved 29 March 2019</a:t>
            </a:r>
            <a:r>
              <a:rPr lang="en-US" sz="5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Rovers: </a:t>
            </a:r>
            <a:r>
              <a:rPr lang="en-US" sz="5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Mission. NASA. Retrieved 29 March 2019</a:t>
            </a:r>
            <a:endParaRPr lang="en-US" sz="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4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9CC2-5451-4FAD-87B2-BDF28889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765" y="515799"/>
            <a:ext cx="403786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D0E3C-9CB2-47B0-AD81-890259D0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60123"/>
            <a:ext cx="10820400" cy="44786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DESIGNING OF COMPONENTS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ASSEMBLY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REFERENCES</a:t>
            </a:r>
          </a:p>
        </p:txBody>
      </p:sp>
    </p:spTree>
    <p:extLst>
      <p:ext uri="{BB962C8B-B14F-4D97-AF65-F5344CB8AC3E}">
        <p14:creationId xmlns:p14="http://schemas.microsoft.com/office/powerpoint/2010/main" val="262902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SA lands Perseverance rover on the Mars surface, carrying the first  helicopter for another planet - Pehal News">
            <a:extLst>
              <a:ext uri="{FF2B5EF4-FFF2-40B4-BE49-F238E27FC236}">
                <a16:creationId xmlns:a16="http://schemas.microsoft.com/office/drawing/2014/main" id="{44C15429-319D-4F34-B703-A7705C089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C8FCF9-A252-448F-AD3E-D1CB9C9B1E67}"/>
              </a:ext>
            </a:extLst>
          </p:cNvPr>
          <p:cNvSpPr txBox="1"/>
          <p:nvPr/>
        </p:nvSpPr>
        <p:spPr>
          <a:xfrm>
            <a:off x="1251752" y="2644169"/>
            <a:ext cx="98542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     YOU</a:t>
            </a:r>
          </a:p>
        </p:txBody>
      </p:sp>
    </p:spTree>
    <p:extLst>
      <p:ext uri="{BB962C8B-B14F-4D97-AF65-F5344CB8AC3E}">
        <p14:creationId xmlns:p14="http://schemas.microsoft.com/office/powerpoint/2010/main" val="229001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4AAF-798C-4EFD-B8FE-58415DF4C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377" y="901532"/>
            <a:ext cx="4827973" cy="129302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6C357-CEF4-41B4-93BA-814C0697B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50" y="2393627"/>
            <a:ext cx="3679167" cy="23544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A46F0-E619-4819-AB64-0B66D5890B92}"/>
              </a:ext>
            </a:extLst>
          </p:cNvPr>
          <p:cNvSpPr txBox="1"/>
          <p:nvPr/>
        </p:nvSpPr>
        <p:spPr>
          <a:xfrm>
            <a:off x="7669455" y="4808630"/>
            <a:ext cx="432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Figure-1 NASA's Curiosity rover explores Mars's Gale Crater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C984F-3C5D-4FB6-BCE7-24C86B077251}"/>
              </a:ext>
            </a:extLst>
          </p:cNvPr>
          <p:cNvSpPr txBox="1"/>
          <p:nvPr/>
        </p:nvSpPr>
        <p:spPr>
          <a:xfrm>
            <a:off x="559293" y="2177141"/>
            <a:ext cx="690682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Rover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 rover is a planetary surface exploration device designed to move across the solid surface on a planet or other planetary-mass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celestial bodies.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rover can drive around to different areas, studying &amp;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earch for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different chemicals in each rock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characterize a variety of rocks and soils that hold clues to past water activity.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42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A0F38-973C-499E-B324-BFF1157D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50" y="1384917"/>
            <a:ext cx="6322487" cy="557061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Rocker-Bogie Mechanism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term “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rocker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comes from the rocking aspect of the larger link on each side of the suspension system. </a:t>
            </a: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"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bogie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 part of the suspension refers to the smaller linkage that pivots to the rocker in the middle and which has a drive wheel at each end.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rocker-bogie design has no springs or stub axles for each wheel, allowing the rover to climb over obstacles, such as rocks while keeping all six wheels on the ground.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470F7-F7E1-4C6E-BFA5-DD4BB13E0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19" b="21489"/>
          <a:stretch/>
        </p:blipFill>
        <p:spPr>
          <a:xfrm>
            <a:off x="6591037" y="2570024"/>
            <a:ext cx="5206542" cy="2303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8E7D8-6122-4688-B1D5-F7303258D3AC}"/>
              </a:ext>
            </a:extLst>
          </p:cNvPr>
          <p:cNvSpPr txBox="1"/>
          <p:nvPr/>
        </p:nvSpPr>
        <p:spPr>
          <a:xfrm>
            <a:off x="7865616" y="4900352"/>
            <a:ext cx="2858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Figure-2 Rocker-Bogie mechanism</a:t>
            </a:r>
          </a:p>
        </p:txBody>
      </p:sp>
    </p:spTree>
    <p:extLst>
      <p:ext uri="{BB962C8B-B14F-4D97-AF65-F5344CB8AC3E}">
        <p14:creationId xmlns:p14="http://schemas.microsoft.com/office/powerpoint/2010/main" val="32332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8252-2087-4639-9EA5-6F3E2DFC3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241" y="1110602"/>
            <a:ext cx="8610600" cy="129302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OF COMPONENTS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487B-7D56-46AC-A9FC-03C8CC11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19416"/>
            <a:ext cx="10820400" cy="3999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Components used are: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Wheels</a:t>
            </a:r>
          </a:p>
          <a:p>
            <a:pPr marL="0" marR="301625" indent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equired speed is 9.996 cm/s i.e., 99.96 mm/s </a:t>
            </a:r>
          </a:p>
          <a:p>
            <a:pPr marL="0" marR="301625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99.96 = π D N/60</a:t>
            </a:r>
          </a:p>
          <a:p>
            <a:pPr marL="0" marR="301625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DN = 1910.06</a:t>
            </a:r>
          </a:p>
          <a:p>
            <a:pPr marR="301625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Diameter = 40 mm, N = 47.75 rpm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110B8-466A-4A97-81AA-D34569B3DE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94" y="2403630"/>
            <a:ext cx="3680571" cy="299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DF2B59-0574-43DE-9F48-6A74F5A3D3B5}"/>
              </a:ext>
            </a:extLst>
          </p:cNvPr>
          <p:cNvSpPr txBox="1"/>
          <p:nvPr/>
        </p:nvSpPr>
        <p:spPr>
          <a:xfrm>
            <a:off x="8152929" y="5418361"/>
            <a:ext cx="21383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Figure-3 Rover’s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244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A2FEAB-AAB7-4465-9D9D-CA64ED5F6A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42" y="1315723"/>
            <a:ext cx="5152006" cy="4226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470A5F-1E85-468D-A100-3B2D19A01B09}"/>
              </a:ext>
            </a:extLst>
          </p:cNvPr>
          <p:cNvSpPr txBox="1"/>
          <p:nvPr/>
        </p:nvSpPr>
        <p:spPr>
          <a:xfrm>
            <a:off x="559292" y="1490665"/>
            <a:ext cx="5678751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</a:rPr>
              <a:t>Rocker-Bogie Mechanism </a:t>
            </a: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Length of Rocker’s leg hinged with bogie = 27.50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Length of Rocker’s leg = 70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Length of Bogie legs    = 61.71 mm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Length of Wheel Base  = 200 mm  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 Height of RBM      = 120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Width of RBM              = 20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E8F0A-1DDD-416F-9AC4-64B60FE17BFB}"/>
              </a:ext>
            </a:extLst>
          </p:cNvPr>
          <p:cNvSpPr txBox="1"/>
          <p:nvPr/>
        </p:nvSpPr>
        <p:spPr>
          <a:xfrm>
            <a:off x="8039470" y="5571521"/>
            <a:ext cx="24628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Figure-4 RBM Pre-design sketch </a:t>
            </a:r>
          </a:p>
        </p:txBody>
      </p:sp>
    </p:spTree>
    <p:extLst>
      <p:ext uri="{BB962C8B-B14F-4D97-AF65-F5344CB8AC3E}">
        <p14:creationId xmlns:p14="http://schemas.microsoft.com/office/powerpoint/2010/main" val="231035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E489A-D865-48C5-904E-32E82A88DE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22" y="698222"/>
            <a:ext cx="3827178" cy="2610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92057-CB67-4182-831B-EBD90C77025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78" y="709982"/>
            <a:ext cx="3762496" cy="2610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2BFEB-C955-43C7-8868-1FE5AF52E23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3" y="3573265"/>
            <a:ext cx="3827178" cy="2469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0EF306-F3B9-40C0-A7C0-8492768E044A}"/>
              </a:ext>
            </a:extLst>
          </p:cNvPr>
          <p:cNvSpPr txBox="1"/>
          <p:nvPr/>
        </p:nvSpPr>
        <p:spPr>
          <a:xfrm>
            <a:off x="4048217" y="6042647"/>
            <a:ext cx="3760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Figure-7  Planform base frame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A255A-CB8F-422E-8A9F-21E811CED12B}"/>
              </a:ext>
            </a:extLst>
          </p:cNvPr>
          <p:cNvSpPr txBox="1"/>
          <p:nvPr/>
        </p:nvSpPr>
        <p:spPr>
          <a:xfrm>
            <a:off x="1981940" y="3331776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Figure-5 Rocker frame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DD66-3FBB-4D45-8B26-65414142B9B5}"/>
              </a:ext>
            </a:extLst>
          </p:cNvPr>
          <p:cNvSpPr txBox="1"/>
          <p:nvPr/>
        </p:nvSpPr>
        <p:spPr>
          <a:xfrm>
            <a:off x="7809141" y="3331776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Figure-6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Bogie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 design</a:t>
            </a:r>
          </a:p>
        </p:txBody>
      </p:sp>
    </p:spTree>
    <p:extLst>
      <p:ext uri="{BB962C8B-B14F-4D97-AF65-F5344CB8AC3E}">
        <p14:creationId xmlns:p14="http://schemas.microsoft.com/office/powerpoint/2010/main" val="377390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3B245-A0DB-4278-8E39-358CF24FE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50493"/>
            <a:ext cx="10820400" cy="4736114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other components: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C2DC6-D252-4716-989A-809134895E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"/>
          <a:stretch/>
        </p:blipFill>
        <p:spPr bwMode="auto">
          <a:xfrm>
            <a:off x="1036615" y="2290445"/>
            <a:ext cx="3412490" cy="2277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3A4A0-C531-4FF4-8E6C-99039B07D1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87" y="1151890"/>
            <a:ext cx="3833495" cy="2277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53F6EB-B814-4895-AA6B-DB2CC8A4EC7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67" y="3945387"/>
            <a:ext cx="4442460" cy="2141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9DFF8-7D9E-4E48-83E7-DC1E0C508929}"/>
              </a:ext>
            </a:extLst>
          </p:cNvPr>
          <p:cNvSpPr txBox="1"/>
          <p:nvPr/>
        </p:nvSpPr>
        <p:spPr>
          <a:xfrm>
            <a:off x="2052134" y="4627658"/>
            <a:ext cx="165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Figure-8 Platform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CD1C6-905B-484B-91B9-B9DAC47A4F08}"/>
              </a:ext>
            </a:extLst>
          </p:cNvPr>
          <p:cNvSpPr txBox="1"/>
          <p:nvPr/>
        </p:nvSpPr>
        <p:spPr>
          <a:xfrm>
            <a:off x="6307902" y="3489103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Figure-9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and Battery box</a:t>
            </a: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00D65-2572-4F2D-BC39-31650B593EB8}"/>
              </a:ext>
            </a:extLst>
          </p:cNvPr>
          <p:cNvSpPr txBox="1"/>
          <p:nvPr/>
        </p:nvSpPr>
        <p:spPr>
          <a:xfrm>
            <a:off x="6666390" y="6146710"/>
            <a:ext cx="3208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Figure-10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Bar</a:t>
            </a: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36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9211D-C4B1-4415-A6AE-BBD530AAC1D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" t="3181" r="10564" b="15622"/>
          <a:stretch/>
        </p:blipFill>
        <p:spPr>
          <a:xfrm>
            <a:off x="617687" y="2436592"/>
            <a:ext cx="3066547" cy="2521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F28FC-1F39-4215-AE70-B59530FC349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285" y="1171676"/>
            <a:ext cx="3467100" cy="2082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BC050-75D7-4169-9C8B-180798C70A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13" y="1171675"/>
            <a:ext cx="3530600" cy="2082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E4B7C7-E06C-453D-83AA-553256D8EDE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97221"/>
            <a:ext cx="3535680" cy="2193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D6BCE8-8FB4-4FA9-B639-B2039798E8CF}"/>
              </a:ext>
            </a:extLst>
          </p:cNvPr>
          <p:cNvSpPr txBox="1"/>
          <p:nvPr/>
        </p:nvSpPr>
        <p:spPr>
          <a:xfrm>
            <a:off x="1379923" y="5042516"/>
            <a:ext cx="1526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Figure-11 Tie-Rod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483BA-B06D-4364-B043-11A54547FF13}"/>
              </a:ext>
            </a:extLst>
          </p:cNvPr>
          <p:cNvSpPr txBox="1"/>
          <p:nvPr/>
        </p:nvSpPr>
        <p:spPr>
          <a:xfrm>
            <a:off x="8507768" y="3307105"/>
            <a:ext cx="28033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Figure-13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Mounting Bracket</a:t>
            </a: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FFBB5-1833-4DC7-9EDB-36D7A637EB60}"/>
              </a:ext>
            </a:extLst>
          </p:cNvPr>
          <p:cNvSpPr txBox="1"/>
          <p:nvPr/>
        </p:nvSpPr>
        <p:spPr>
          <a:xfrm>
            <a:off x="5334741" y="3280473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Figure-12 Motor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D70722-279A-47E9-BBF7-C3254ED7248F}"/>
              </a:ext>
            </a:extLst>
          </p:cNvPr>
          <p:cNvSpPr txBox="1"/>
          <p:nvPr/>
        </p:nvSpPr>
        <p:spPr>
          <a:xfrm>
            <a:off x="7114979" y="5923107"/>
            <a:ext cx="6094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Figure-14 Motor Shaft</a:t>
            </a:r>
          </a:p>
        </p:txBody>
      </p:sp>
    </p:spTree>
    <p:extLst>
      <p:ext uri="{BB962C8B-B14F-4D97-AF65-F5344CB8AC3E}">
        <p14:creationId xmlns:p14="http://schemas.microsoft.com/office/powerpoint/2010/main" val="369641452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895</TotalTime>
  <Words>988</Words>
  <Application>Microsoft Office PowerPoint</Application>
  <PresentationFormat>Widescreen</PresentationFormat>
  <Paragraphs>147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Times New Roman</vt:lpstr>
      <vt:lpstr>Wingdings</vt:lpstr>
      <vt:lpstr>Vapor Trail</vt:lpstr>
      <vt:lpstr>“Designing And Simulating Rover Through SOLIDWORKS”</vt:lpstr>
      <vt:lpstr>OUTLINE</vt:lpstr>
      <vt:lpstr>INTRODUCTION </vt:lpstr>
      <vt:lpstr>PowerPoint Presentation</vt:lpstr>
      <vt:lpstr>DESIGNING OF COMPONENTS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ASSEMBLY</vt:lpstr>
      <vt:lpstr>PowerPoint Presentation</vt:lpstr>
      <vt:lpstr>PowerPoint Presentation</vt:lpstr>
      <vt:lpstr>SIMULATION</vt:lpstr>
      <vt:lpstr>PowerPoint Presentation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Piyush Saxena</dc:creator>
  <cp:lastModifiedBy>Piyush Saxena</cp:lastModifiedBy>
  <cp:revision>38</cp:revision>
  <dcterms:created xsi:type="dcterms:W3CDTF">2021-06-30T12:34:55Z</dcterms:created>
  <dcterms:modified xsi:type="dcterms:W3CDTF">2021-07-04T11:00:11Z</dcterms:modified>
</cp:coreProperties>
</file>